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75" r:id="rId5"/>
    <p:sldId id="257" r:id="rId6"/>
    <p:sldId id="1749" r:id="rId7"/>
    <p:sldId id="1743" r:id="rId8"/>
    <p:sldId id="1750" r:id="rId9"/>
    <p:sldId id="1751" r:id="rId10"/>
    <p:sldId id="1758" r:id="rId11"/>
    <p:sldId id="1752" r:id="rId12"/>
    <p:sldId id="1744" r:id="rId13"/>
    <p:sldId id="1753" r:id="rId14"/>
    <p:sldId id="1754" r:id="rId15"/>
    <p:sldId id="1747" r:id="rId16"/>
    <p:sldId id="1748" r:id="rId17"/>
    <p:sldId id="1755" r:id="rId18"/>
    <p:sldId id="1756" r:id="rId19"/>
    <p:sldId id="1770" r:id="rId20"/>
    <p:sldId id="1772" r:id="rId21"/>
    <p:sldId id="1773" r:id="rId22"/>
    <p:sldId id="1774" r:id="rId23"/>
    <p:sldId id="1775" r:id="rId24"/>
    <p:sldId id="1777" r:id="rId25"/>
    <p:sldId id="1757" r:id="rId26"/>
    <p:sldId id="1778" r:id="rId27"/>
    <p:sldId id="1780" r:id="rId28"/>
    <p:sldId id="1781" r:id="rId29"/>
    <p:sldId id="1782" r:id="rId30"/>
    <p:sldId id="1783" r:id="rId31"/>
    <p:sldId id="1784" r:id="rId32"/>
    <p:sldId id="1768" r:id="rId33"/>
    <p:sldId id="267" r:id="rId34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814"/>
  </p:normalViewPr>
  <p:slideViewPr>
    <p:cSldViewPr>
      <p:cViewPr varScale="1">
        <p:scale>
          <a:sx n="79" d="100"/>
          <a:sy n="79" d="100"/>
        </p:scale>
        <p:origin x="152" y="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D1576-CDA7-481F-ADB5-874ABD7424AD}" type="datetimeFigureOut">
              <a:rPr lang="th-TH" smtClean="0"/>
              <a:t>15/03/65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B8E2C-540B-4757-BCC7-DEC12F10863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86876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7101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2770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4947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39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6730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4687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971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9691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555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0382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6963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9282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897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" y="0"/>
            <a:ext cx="12149328" cy="6858000"/>
          </a:xfrm>
          <a:prstGeom prst="rect">
            <a:avLst/>
          </a:prstGeom>
        </p:spPr>
      </p:pic>
      <p:sp>
        <p:nvSpPr>
          <p:cNvPr id="2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752184" y="6237312"/>
            <a:ext cx="3999153" cy="273873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>
              <a:buNone/>
              <a:defRPr sz="2000" b="1" baseline="0">
                <a:solidFill>
                  <a:srgbClr val="002060"/>
                </a:solidFill>
                <a:effectLst/>
                <a:latin typeface="+mj-lt"/>
                <a:cs typeface="Arial"/>
              </a:defRPr>
            </a:lvl1pPr>
            <a:lvl2pPr marL="457189" indent="0">
              <a:buNone/>
              <a:defRPr sz="1200" b="0">
                <a:latin typeface="Arial"/>
                <a:cs typeface="Arial"/>
              </a:defRPr>
            </a:lvl2pPr>
            <a:lvl3pPr marL="914377" indent="0">
              <a:buNone/>
              <a:defRPr sz="1200" b="0">
                <a:latin typeface="Arial"/>
                <a:cs typeface="Arial"/>
              </a:defRPr>
            </a:lvl3pPr>
            <a:lvl4pPr marL="1371566" indent="0">
              <a:buNone/>
              <a:defRPr sz="1200" b="0">
                <a:latin typeface="Arial"/>
                <a:cs typeface="Arial"/>
              </a:defRPr>
            </a:lvl4pPr>
            <a:lvl5pPr marL="1828754" indent="0">
              <a:buNone/>
              <a:defRPr sz="1200" b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Client Name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0320469" y="6583200"/>
            <a:ext cx="1430867" cy="197442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>
              <a:buNone/>
              <a:defRPr sz="1400" b="1" baseline="0">
                <a:solidFill>
                  <a:srgbClr val="002060"/>
                </a:solidFill>
                <a:effectLst/>
                <a:latin typeface="+mn-lt"/>
                <a:cs typeface="Arial"/>
              </a:defRPr>
            </a:lvl1pPr>
            <a:lvl2pPr marL="457189" indent="0">
              <a:buNone/>
              <a:defRPr sz="1200" b="0">
                <a:latin typeface="Arial"/>
                <a:cs typeface="Arial"/>
              </a:defRPr>
            </a:lvl2pPr>
            <a:lvl3pPr marL="914377" indent="0">
              <a:buNone/>
              <a:defRPr sz="1200" b="0">
                <a:latin typeface="Arial"/>
                <a:cs typeface="Arial"/>
              </a:defRPr>
            </a:lvl3pPr>
            <a:lvl4pPr marL="1371566" indent="0">
              <a:buNone/>
              <a:defRPr sz="1200" b="0">
                <a:latin typeface="Arial"/>
                <a:cs typeface="Arial"/>
              </a:defRPr>
            </a:lvl4pPr>
            <a:lvl5pPr marL="1828754" indent="0">
              <a:buNone/>
              <a:defRPr sz="1200" b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DD.MM.YYYY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22447" y="6657342"/>
            <a:ext cx="512016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spc="50" baseline="0" dirty="0">
                <a:solidFill>
                  <a:srgbClr val="002060"/>
                </a:solidFill>
              </a:rPr>
              <a:t>Copyright© 2019 by PTT Digital  Solutions Company Limited. All rights reserved</a:t>
            </a:r>
            <a:r>
              <a:rPr lang="en-US" sz="700" spc="50" baseline="0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1181" y="6381328"/>
            <a:ext cx="3887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en-US" sz="1600" b="1" baseline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ACCELERATOR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11181" y="5013183"/>
            <a:ext cx="11937483" cy="552671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3200" b="1" baseline="0">
                <a:solidFill>
                  <a:srgbClr val="002060"/>
                </a:solidFill>
                <a:effectLst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88632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49"/>
          <a:stretch/>
        </p:blipFill>
        <p:spPr>
          <a:xfrm>
            <a:off x="0" y="6381328"/>
            <a:ext cx="12192000" cy="476672"/>
          </a:xfrm>
          <a:prstGeom prst="rect">
            <a:avLst/>
          </a:prstGeom>
        </p:spPr>
      </p:pic>
      <p:sp>
        <p:nvSpPr>
          <p:cNvPr id="20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11530731" y="6560463"/>
            <a:ext cx="566975" cy="258668"/>
          </a:xfr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fld id="{EDC54333-E550-894E-B2F1-12B36A76FE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39351" y="6584020"/>
            <a:ext cx="527298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spc="50" dirty="0">
                <a:solidFill>
                  <a:schemeClr val="bg1"/>
                </a:solidFill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</a:rPr>
              <a:t> </a:t>
            </a:r>
            <a:r>
              <a:rPr lang="en-US" sz="700" b="1" spc="50" dirty="0">
                <a:solidFill>
                  <a:schemeClr val="bg1"/>
                </a:solidFill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27386" y="980728"/>
            <a:ext cx="11120967" cy="511256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9" y="-27384"/>
            <a:ext cx="1057759" cy="475991"/>
          </a:xfrm>
          <a:prstGeom prst="rect">
            <a:avLst/>
          </a:prstGeom>
        </p:spPr>
      </p:pic>
      <p:sp>
        <p:nvSpPr>
          <p:cNvPr id="9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27387" y="332656"/>
            <a:ext cx="9889094" cy="360040"/>
          </a:xfrm>
          <a:noFill/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Header </a:t>
            </a:r>
            <a:endParaRPr lang="th-TH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188640"/>
            <a:ext cx="1087030" cy="6314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247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49"/>
          <a:stretch/>
        </p:blipFill>
        <p:spPr>
          <a:xfrm>
            <a:off x="0" y="6381328"/>
            <a:ext cx="12192000" cy="476672"/>
          </a:xfrm>
          <a:prstGeom prst="rect">
            <a:avLst/>
          </a:prstGeom>
        </p:spPr>
      </p:pic>
      <p:sp>
        <p:nvSpPr>
          <p:cNvPr id="20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11530731" y="6560463"/>
            <a:ext cx="566975" cy="258668"/>
          </a:xfr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fld id="{EDC54333-E550-894E-B2F1-12B36A76FE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39351" y="6584020"/>
            <a:ext cx="527298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spc="50" dirty="0">
                <a:solidFill>
                  <a:schemeClr val="bg1"/>
                </a:solidFill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</a:rPr>
              <a:t> </a:t>
            </a:r>
            <a:r>
              <a:rPr lang="en-US" sz="700" b="1" spc="50" dirty="0">
                <a:solidFill>
                  <a:schemeClr val="bg1"/>
                </a:solidFill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8400256" y="980728"/>
            <a:ext cx="3319278" cy="5184576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9" y="-27384"/>
            <a:ext cx="1057759" cy="475991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527386" y="980728"/>
            <a:ext cx="7728854" cy="518457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th-TH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188640"/>
            <a:ext cx="1087030" cy="631432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27387" y="332656"/>
            <a:ext cx="9889094" cy="360040"/>
          </a:xfrm>
          <a:noFill/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Header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8256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49"/>
          <a:stretch/>
        </p:blipFill>
        <p:spPr>
          <a:xfrm>
            <a:off x="0" y="6381328"/>
            <a:ext cx="12192000" cy="476672"/>
          </a:xfrm>
          <a:prstGeom prst="rect">
            <a:avLst/>
          </a:prstGeom>
        </p:spPr>
      </p:pic>
      <p:sp>
        <p:nvSpPr>
          <p:cNvPr id="20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11530731" y="6560463"/>
            <a:ext cx="566975" cy="258668"/>
          </a:xfr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fld id="{EDC54333-E550-894E-B2F1-12B36A76FE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39351" y="6584020"/>
            <a:ext cx="527298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spc="50" dirty="0">
                <a:solidFill>
                  <a:schemeClr val="bg1"/>
                </a:solidFill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</a:rPr>
              <a:t> </a:t>
            </a:r>
            <a:r>
              <a:rPr lang="en-US" sz="700" b="1" spc="50" dirty="0">
                <a:solidFill>
                  <a:schemeClr val="bg1"/>
                </a:solidFill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27386" y="5244088"/>
            <a:ext cx="11120967" cy="993224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9" y="-27384"/>
            <a:ext cx="1057759" cy="475991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2875845" y="908720"/>
            <a:ext cx="7540636" cy="410445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th-TH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188640"/>
            <a:ext cx="1087030" cy="631432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27387" y="332656"/>
            <a:ext cx="9889094" cy="360040"/>
          </a:xfrm>
          <a:noFill/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Header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3194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" y="-3705"/>
            <a:ext cx="12149328" cy="6858000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6868453" y="6627769"/>
            <a:ext cx="578027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b="1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00" b="1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1199456" y="2175247"/>
            <a:ext cx="977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“To be trusted digital solutions partner”</a:t>
            </a:r>
          </a:p>
        </p:txBody>
      </p:sp>
      <p:pic>
        <p:nvPicPr>
          <p:cNvPr id="3077" name="Picture 5" descr="D:\zjaturapat.k(ห้ามลบ)\Desktop\Left\logo_ptt\SPIRI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25" y="620688"/>
            <a:ext cx="2223127" cy="12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7920205" y="6330675"/>
            <a:ext cx="6037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www.pttdigital.com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84" y="423625"/>
            <a:ext cx="2769156" cy="1602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91" y="465611"/>
            <a:ext cx="1392125" cy="14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1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" y="0"/>
            <a:ext cx="12149328" cy="6858000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6868453" y="6627769"/>
            <a:ext cx="578027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b="1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00" b="1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1199456" y="2175247"/>
            <a:ext cx="977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“To be trusted digital solutions partner”</a:t>
            </a:r>
          </a:p>
        </p:txBody>
      </p:sp>
      <p:pic>
        <p:nvPicPr>
          <p:cNvPr id="3077" name="Picture 5" descr="D:\zjaturapat.k(ห้ามลบ)\Desktop\Left\logo_ptt\SPIRI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25" y="620688"/>
            <a:ext cx="2223127" cy="12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7920205" y="6330675"/>
            <a:ext cx="6037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www.pttdigital.com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84" y="423625"/>
            <a:ext cx="2769156" cy="1602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91" y="465611"/>
            <a:ext cx="1392125" cy="14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06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Page">
  <p:cSld name="5_Section Title Pag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1"/>
          <p:cNvPicPr preferRelativeResize="0"/>
          <p:nvPr/>
        </p:nvPicPr>
        <p:blipFill rotWithShape="1">
          <a:blip r:embed="rId2">
            <a:alphaModFix/>
          </a:blip>
          <a:srcRect t="93049"/>
          <a:stretch/>
        </p:blipFill>
        <p:spPr>
          <a:xfrm>
            <a:off x="0" y="6381328"/>
            <a:ext cx="12192000" cy="47667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1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lvl="1" indent="0" algn="ct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lvl="2" indent="0" algn="ct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lvl="3" indent="0" algn="ct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lvl="4" indent="0" algn="ct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lvl="5" indent="0" algn="ct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lvl="6" indent="0" algn="ct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lvl="7" indent="0" algn="ct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lvl="8" indent="0" algn="ct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31"/>
          <p:cNvSpPr/>
          <p:nvPr/>
        </p:nvSpPr>
        <p:spPr>
          <a:xfrm>
            <a:off x="239351" y="6584020"/>
            <a:ext cx="5272988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Copyright© 2019 by PTT Digital Solutions Company Limited. All rights reserved</a:t>
            </a:r>
            <a:r>
              <a:rPr lang="en-US" sz="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body" idx="1"/>
          </p:nvPr>
        </p:nvSpPr>
        <p:spPr>
          <a:xfrm>
            <a:off x="527386" y="980728"/>
            <a:ext cx="11120967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7" name="Google Shape;2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2549" y="-27384"/>
            <a:ext cx="1057759" cy="47599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1"/>
          <p:cNvSpPr txBox="1">
            <a:spLocks noGrp="1"/>
          </p:cNvSpPr>
          <p:nvPr>
            <p:ph type="body" idx="2"/>
          </p:nvPr>
        </p:nvSpPr>
        <p:spPr>
          <a:xfrm>
            <a:off x="527387" y="332656"/>
            <a:ext cx="9889094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9" name="Google Shape;2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32504" y="188640"/>
            <a:ext cx="1087030" cy="6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4832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93124-8EA5-4C32-9A66-4E6C3B3195D5}" type="datetime1">
              <a:rPr lang="en-US" smtClean="0"/>
              <a:t>3/15/2022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84E93-C594-470D-AADA-3791C0B401B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199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7" r:id="rId3"/>
    <p:sldLayoutId id="2147483668" r:id="rId4"/>
    <p:sldLayoutId id="2147483666" r:id="rId5"/>
    <p:sldLayoutId id="2147483669" r:id="rId6"/>
    <p:sldLayoutId id="2147483671" r:id="rId7"/>
  </p:sldLayoutIdLst>
  <p:hf hdr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3.wmf"/><Relationship Id="rId4" Type="http://schemas.openxmlformats.org/officeDocument/2006/relationships/oleObject" Target="file:///D:\PTT\Project\Alocation-model(Excel)\Documentation\05_Presentation\Allocation%20System%20Flow%20V002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wmf"/><Relationship Id="rId4" Type="http://schemas.openxmlformats.org/officeDocument/2006/relationships/oleObject" Target="file:///D:\PTT\Project\Alocation-model(Excel)\Documentation\05_Presentation\Allocation%20System%20Flow%20V002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oleObject" Target="file:///D:\PTT\Project\Alocation-model(Excel)\Documentation\01_Information\&#3648;&#3629;&#3585;&#3626;&#3634;&#3619;&#3592;&#3634;&#3585;%20User\&#3588;&#3640;&#3603;&#3648;&#3605;&#3618;%20&#3605;&#3634;&#3617;%20Email%20&#3623;&#3633;&#3609;&#3607;&#3637;&#3656;%2024052021\Input\Merge%20Allo\Merge%20Allocation%202022.xlsx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752184" y="6093296"/>
            <a:ext cx="3999153" cy="273873"/>
          </a:xfrm>
        </p:spPr>
        <p:txBody>
          <a:bodyPr/>
          <a:lstStyle/>
          <a:p>
            <a:r>
              <a:rPr lang="en-US" dirty="0"/>
              <a:t>PTT Digital</a:t>
            </a:r>
            <a:endParaRPr lang="th-T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984433" y="6439184"/>
            <a:ext cx="1766904" cy="273872"/>
          </a:xfrm>
        </p:spPr>
        <p:txBody>
          <a:bodyPr/>
          <a:lstStyle/>
          <a:p>
            <a:r>
              <a:rPr lang="en-US" dirty="0"/>
              <a:t>25 Feb 2022</a:t>
            </a:r>
            <a:endParaRPr lang="th-T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-179717" y="5612633"/>
            <a:ext cx="11937483" cy="552671"/>
          </a:xfrm>
        </p:spPr>
        <p:txBody>
          <a:bodyPr/>
          <a:lstStyle/>
          <a:p>
            <a:pPr algn="r"/>
            <a:r>
              <a:rPr lang="en-US" sz="2400" dirty="0"/>
              <a:t>GSP Digital Allocation: Compare Requirement</a:t>
            </a:r>
          </a:p>
        </p:txBody>
      </p:sp>
    </p:spTree>
    <p:extLst>
      <p:ext uri="{BB962C8B-B14F-4D97-AF65-F5344CB8AC3E}">
        <p14:creationId xmlns:p14="http://schemas.microsoft.com/office/powerpoint/2010/main" val="83773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0" y="2868000"/>
            <a:ext cx="12192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3</a:t>
            </a:r>
            <a:r>
              <a:rPr lang="th-TH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.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Flow Optimization and gen revision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2775752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EC0ED0E-677D-4777-82AE-23535CE395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363836"/>
              </p:ext>
            </p:extLst>
          </p:nvPr>
        </p:nvGraphicFramePr>
        <p:xfrm>
          <a:off x="6086475" y="3417888"/>
          <a:ext cx="19050" cy="1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1" name="HTML Document" r:id="rId4" imgW="0" imgH="0" progId="htmlfile">
                  <p:link updateAutomatic="1"/>
                </p:oleObj>
              </mc:Choice>
              <mc:Fallback>
                <p:oleObj name="HTML Document" r:id="rId4" imgW="0" imgH="0" progId="htmlfile">
                  <p:link updateAutomatic="1"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7EC0ED0E-677D-4777-82AE-23535CE395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86475" y="3417888"/>
                        <a:ext cx="19050" cy="1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0225AD1-B806-46E9-B74D-3796A6AE68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445490"/>
              </p:ext>
            </p:extLst>
          </p:nvPr>
        </p:nvGraphicFramePr>
        <p:xfrm>
          <a:off x="6086475" y="3417888"/>
          <a:ext cx="19050" cy="1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2" name="HTML Document" r:id="rId4" imgW="0" imgH="0" progId="htmlfile">
                  <p:link updateAutomatic="1"/>
                </p:oleObj>
              </mc:Choice>
              <mc:Fallback>
                <p:oleObj name="HTML Document" r:id="rId4" imgW="0" imgH="0" progId="htmlfile">
                  <p:link updateAutomatic="1"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0225AD1-B806-46E9-B74D-3796A6AE68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86475" y="3417888"/>
                        <a:ext cx="19050" cy="1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Google Shape;82;p2">
            <a:extLst>
              <a:ext uri="{FF2B5EF4-FFF2-40B4-BE49-F238E27FC236}">
                <a16:creationId xmlns:a16="http://schemas.microsoft.com/office/drawing/2014/main" id="{A6C4035F-2451-4869-9C82-FE6F86640A87}"/>
              </a:ext>
            </a:extLst>
          </p:cNvPr>
          <p:cNvSpPr txBox="1"/>
          <p:nvPr/>
        </p:nvSpPr>
        <p:spPr>
          <a:xfrm>
            <a:off x="191344" y="168277"/>
            <a:ext cx="9311680" cy="52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th-TH" sz="24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3.</a:t>
            </a:r>
            <a:r>
              <a:rPr lang="en-US" sz="24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1</a:t>
            </a:r>
            <a:r>
              <a:rPr lang="th-TH" sz="24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Flow Optimization and gen revision</a:t>
            </a:r>
          </a:p>
        </p:txBody>
      </p:sp>
      <p:sp>
        <p:nvSpPr>
          <p:cNvPr id="12" name="Google Shape;82;p2">
            <a:extLst>
              <a:ext uri="{FF2B5EF4-FFF2-40B4-BE49-F238E27FC236}">
                <a16:creationId xmlns:a16="http://schemas.microsoft.com/office/drawing/2014/main" id="{AE9D9791-C9FB-4599-9DB2-D08E62597533}"/>
              </a:ext>
            </a:extLst>
          </p:cNvPr>
          <p:cNvSpPr txBox="1"/>
          <p:nvPr/>
        </p:nvSpPr>
        <p:spPr>
          <a:xfrm>
            <a:off x="191344" y="836712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System Flow (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ดูรายละเอียดเฉพาะ </a:t>
            </a:r>
            <a:r>
              <a:rPr lang="en-US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Flow Optimization and Merge </a:t>
            </a:r>
            <a:r>
              <a:rPr lang="en-US" sz="2000" b="1" dirty="0" err="1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allo</a:t>
            </a:r>
            <a:r>
              <a:rPr lang="en-US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ก่อน</a:t>
            </a:r>
            <a:r>
              <a:rPr lang="en-US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)</a:t>
            </a:r>
            <a:endParaRPr lang="th-TH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5ABBC71-1E4D-49AC-A8FE-458640A84F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585635"/>
              </p:ext>
            </p:extLst>
          </p:nvPr>
        </p:nvGraphicFramePr>
        <p:xfrm>
          <a:off x="3719736" y="2890466"/>
          <a:ext cx="4270649" cy="1054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3" name="Packager Shell Object" showAsIcon="1" r:id="rId6" imgW="1851480" imgH="456480" progId="Package">
                  <p:embed/>
                </p:oleObj>
              </mc:Choice>
              <mc:Fallback>
                <p:oleObj name="Packager Shell Object" showAsIcon="1" r:id="rId6" imgW="1851480" imgH="456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9736" y="2890466"/>
                        <a:ext cx="4270649" cy="10548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61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EC0ED0E-677D-4777-82AE-23535CE395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217903"/>
              </p:ext>
            </p:extLst>
          </p:nvPr>
        </p:nvGraphicFramePr>
        <p:xfrm>
          <a:off x="6086475" y="3417888"/>
          <a:ext cx="19050" cy="1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6" name="HTML Document" r:id="rId4" imgW="0" imgH="0" progId="htmlfile">
                  <p:link updateAutomatic="1"/>
                </p:oleObj>
              </mc:Choice>
              <mc:Fallback>
                <p:oleObj name="HTML Document" r:id="rId4" imgW="0" imgH="0" progId="htmlfile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86475" y="3417888"/>
                        <a:ext cx="19050" cy="1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0225AD1-B806-46E9-B74D-3796A6AE68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424690"/>
              </p:ext>
            </p:extLst>
          </p:nvPr>
        </p:nvGraphicFramePr>
        <p:xfrm>
          <a:off x="6086475" y="3417888"/>
          <a:ext cx="19050" cy="1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7" name="HTML Document" r:id="rId4" imgW="0" imgH="0" progId="htmlfile">
                  <p:link updateAutomatic="1"/>
                </p:oleObj>
              </mc:Choice>
              <mc:Fallback>
                <p:oleObj name="HTML Document" r:id="rId4" imgW="0" imgH="0" progId="htmlfile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86475" y="3417888"/>
                        <a:ext cx="19050" cy="1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Google Shape;82;p2">
            <a:extLst>
              <a:ext uri="{FF2B5EF4-FFF2-40B4-BE49-F238E27FC236}">
                <a16:creationId xmlns:a16="http://schemas.microsoft.com/office/drawing/2014/main" id="{A6C4035F-2451-4869-9C82-FE6F86640A87}"/>
              </a:ext>
            </a:extLst>
          </p:cNvPr>
          <p:cNvSpPr txBox="1"/>
          <p:nvPr/>
        </p:nvSpPr>
        <p:spPr>
          <a:xfrm>
            <a:off x="191344" y="116632"/>
            <a:ext cx="9311680" cy="52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th-TH" sz="24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3.</a:t>
            </a:r>
            <a:r>
              <a:rPr lang="en-US" sz="24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2</a:t>
            </a:r>
            <a:r>
              <a:rPr lang="th-TH" sz="24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Flow Optimization and gen revision</a:t>
            </a:r>
          </a:p>
        </p:txBody>
      </p:sp>
      <p:sp>
        <p:nvSpPr>
          <p:cNvPr id="9" name="Google Shape;82;p2">
            <a:extLst>
              <a:ext uri="{FF2B5EF4-FFF2-40B4-BE49-F238E27FC236}">
                <a16:creationId xmlns:a16="http://schemas.microsoft.com/office/drawing/2014/main" id="{7B1710C0-C5F5-4E27-B60D-3973BF13C597}"/>
              </a:ext>
            </a:extLst>
          </p:cNvPr>
          <p:cNvSpPr txBox="1"/>
          <p:nvPr/>
        </p:nvSpPr>
        <p:spPr>
          <a:xfrm>
            <a:off x="191344" y="548680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รายละเอียดที่เคยสอบถามทางคุณเตยไว้ก่อนหน้านี้</a:t>
            </a:r>
          </a:p>
        </p:txBody>
      </p:sp>
      <p:sp>
        <p:nvSpPr>
          <p:cNvPr id="10" name="Google Shape;107;g113d8db2799_0_107">
            <a:extLst>
              <a:ext uri="{FF2B5EF4-FFF2-40B4-BE49-F238E27FC236}">
                <a16:creationId xmlns:a16="http://schemas.microsoft.com/office/drawing/2014/main" id="{488BF278-6682-4E5E-BE3A-AADE0DA4E73E}"/>
              </a:ext>
            </a:extLst>
          </p:cNvPr>
          <p:cNvSpPr txBox="1">
            <a:spLocks/>
          </p:cNvSpPr>
          <p:nvPr/>
        </p:nvSpPr>
        <p:spPr>
          <a:xfrm>
            <a:off x="191344" y="908720"/>
            <a:ext cx="11928648" cy="547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1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Ideal Case Version 0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คุณเตยนับจากการ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optimize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ครั้งแรกของเดือนใช่หรือไม่?			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คุณเตยตอบ นับ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ideal case version 0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,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กรณี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ability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เปลี่ยน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user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สามารถเลือก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control version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เองได้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														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2. วิธีการนับ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Rev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ถัดๆไป 1...2...3...4 นับจากการ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Adjust demand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โดยรวมทุกๆ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product 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นับตามรายครั้งของการ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Optimize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ใช่หรือไม่</a:t>
            </a:r>
            <a:endParaRPr lang="en-US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คุณเตยตอบ ไม่ใช่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,User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สามารถ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control version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เองได้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							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							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3. ถ้ากรณี กลุ่มข้อมูล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cost, price, ability, standard rate , constrain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เปลี่ยน คุณเตยอยากให้ระบบนับ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version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อย่างไร							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คุณเตยตอบ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ไม่ใช่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,User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สามารถ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control version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เองได้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														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4. ปัจจุบันเดือน พฤศจิการยน 2021 คุณเตยจะมีการ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fix demand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ล่วงหน้ากี่เดือน			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คุณเตยตอบ ว่า ปกติ จะฟิก พฤศิจกา ธันวา แล้วแต่ลูกค้าบางราย (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M+1, M+6)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				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							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5. ปัจจุบันเดือน พฤศจิการยน 2021 กรณีคุณเตยยังไม่ได้ทำการ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Optimize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ข้อมูลครั้งแรกของเดือนเลย เมื่อคุณเตยเข้าไปที่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Merge </a:t>
            </a:r>
            <a:r>
              <a:rPr lang="en-US" sz="1700" dirty="0" err="1">
                <a:latin typeface="Prompt"/>
                <a:ea typeface="Prompt"/>
                <a:cs typeface="Prompt"/>
                <a:sym typeface="Prompt"/>
              </a:rPr>
              <a:t>allo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คุณเตยจะต้องเห็นข้อมูลใด 							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คุณเตยตอบ ยังต้องเห็นข้อมูลของที่เคย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fix demand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เอาไว้อยู่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					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							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6. ในการ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Optimize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ข้อมูลครั้งแรกของเดือน พฤศจิการยน จะต้องมีข้อมูลจาก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Merge </a:t>
            </a:r>
            <a:r>
              <a:rPr lang="en-US" sz="1700" dirty="0" err="1">
                <a:latin typeface="Prompt"/>
                <a:ea typeface="Prompt"/>
                <a:cs typeface="Prompt"/>
                <a:sym typeface="Prompt"/>
              </a:rPr>
              <a:t>allo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ของเดือนก่อนหน้า ส่งเข้า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model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ด้วยหรือไม่ หรือสามารถ เคลียร์เงื่อนไขได้เลย						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คุณเตย ตอบ ต้องมี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							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3249874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Google Shape;82;p2">
            <a:extLst>
              <a:ext uri="{FF2B5EF4-FFF2-40B4-BE49-F238E27FC236}">
                <a16:creationId xmlns:a16="http://schemas.microsoft.com/office/drawing/2014/main" id="{BFBC8AE4-C333-4622-B2AE-2A7E7961F20B}"/>
              </a:ext>
            </a:extLst>
          </p:cNvPr>
          <p:cNvSpPr txBox="1"/>
          <p:nvPr/>
        </p:nvSpPr>
        <p:spPr>
          <a:xfrm>
            <a:off x="191344" y="168277"/>
            <a:ext cx="9311680" cy="52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th-TH" sz="24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3.</a:t>
            </a:r>
            <a:r>
              <a:rPr lang="en-US" sz="24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3</a:t>
            </a:r>
            <a:r>
              <a:rPr lang="th-TH" sz="24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Flow Optimization and gen revision</a:t>
            </a:r>
          </a:p>
        </p:txBody>
      </p:sp>
      <p:sp>
        <p:nvSpPr>
          <p:cNvPr id="13" name="Google Shape;82;p2">
            <a:extLst>
              <a:ext uri="{FF2B5EF4-FFF2-40B4-BE49-F238E27FC236}">
                <a16:creationId xmlns:a16="http://schemas.microsoft.com/office/drawing/2014/main" id="{12C45328-3766-4C1C-9C8D-32E204C7E964}"/>
              </a:ext>
            </a:extLst>
          </p:cNvPr>
          <p:cNvSpPr txBox="1"/>
          <p:nvPr/>
        </p:nvSpPr>
        <p:spPr>
          <a:xfrm>
            <a:off x="263352" y="620688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ตัวอย่าง </a:t>
            </a:r>
            <a:r>
              <a:rPr lang="en-US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Flow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การ </a:t>
            </a:r>
            <a:r>
              <a:rPr lang="en-US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Gen Revision</a:t>
            </a:r>
            <a:endParaRPr lang="th-TH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520877-48E9-4206-B4F5-13CB39E47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772816"/>
            <a:ext cx="7525460" cy="23042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0455D9-973C-41F9-BBFD-95B2DEF302C8}"/>
              </a:ext>
            </a:extLst>
          </p:cNvPr>
          <p:cNvSpPr txBox="1"/>
          <p:nvPr/>
        </p:nvSpPr>
        <p:spPr>
          <a:xfrm>
            <a:off x="1703512" y="321297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Cancel </a:t>
            </a:r>
            <a:r>
              <a:rPr lang="th-TH" dirty="0">
                <a:solidFill>
                  <a:schemeClr val="accent2"/>
                </a:solidFill>
              </a:rPr>
              <a:t>เนื่องจาก </a:t>
            </a:r>
            <a:r>
              <a:rPr lang="en-US" dirty="0">
                <a:solidFill>
                  <a:schemeClr val="accent2"/>
                </a:solidFill>
              </a:rPr>
              <a:t>User </a:t>
            </a:r>
            <a:r>
              <a:rPr lang="th-TH" dirty="0">
                <a:solidFill>
                  <a:schemeClr val="accent2"/>
                </a:solidFill>
              </a:rPr>
              <a:t>สามารถ </a:t>
            </a:r>
            <a:r>
              <a:rPr lang="en-US" dirty="0">
                <a:solidFill>
                  <a:schemeClr val="accent2"/>
                </a:solidFill>
              </a:rPr>
              <a:t>control revision </a:t>
            </a:r>
            <a:r>
              <a:rPr lang="th-TH" dirty="0">
                <a:solidFill>
                  <a:schemeClr val="accent2"/>
                </a:solidFill>
              </a:rPr>
              <a:t>เองได้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847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3.4. </a:t>
            </a:r>
            <a:r>
              <a:rPr lang="th-TH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คำถาม </a:t>
            </a:r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Menu Flow </a:t>
            </a:r>
            <a:r>
              <a:rPr lang="th-TH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การ </a:t>
            </a:r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Gen Revision</a:t>
            </a:r>
          </a:p>
        </p:txBody>
      </p:sp>
      <p:sp>
        <p:nvSpPr>
          <p:cNvPr id="5" name="Google Shape;107;g113d8db2799_0_107">
            <a:extLst>
              <a:ext uri="{FF2B5EF4-FFF2-40B4-BE49-F238E27FC236}">
                <a16:creationId xmlns:a16="http://schemas.microsoft.com/office/drawing/2014/main" id="{7FBB9B21-DADD-4171-8FEE-9FD841DC8D1E}"/>
              </a:ext>
            </a:extLst>
          </p:cNvPr>
          <p:cNvSpPr txBox="1">
            <a:spLocks/>
          </p:cNvSpPr>
          <p:nvPr/>
        </p:nvSpPr>
        <p:spPr>
          <a:xfrm>
            <a:off x="527386" y="908720"/>
            <a:ext cx="9313030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AutoNum type="arabicPeriod"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กรณี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OR Demand Plan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เปลี่ยนจะ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Gen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เป็น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Revision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ใด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 Rev 0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หรือ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Rev+1</a:t>
            </a: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   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คำตอบ คุณเตยสามารถ </a:t>
            </a:r>
            <a:r>
              <a:rPr lang="en-US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control version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เองได้</a:t>
            </a:r>
            <a:endParaRPr lang="en-US" sz="1700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700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700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en-US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2557392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0" y="2868000"/>
            <a:ext cx="12192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th-TH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4. รายละเอียดของไฟล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์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Merge </a:t>
            </a:r>
            <a:r>
              <a:rPr lang="en-US" b="1" dirty="0" err="1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allo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sheet C3/LPG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30987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0242" y="167416"/>
            <a:ext cx="10496278" cy="36004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4.1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C3/LPG : 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รายละเอียดกลุ่มข้อมูล </a:t>
            </a:r>
            <a:r>
              <a:rPr lang="en-US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Tank cap ,Inventory</a:t>
            </a:r>
          </a:p>
          <a:p>
            <a:endParaRPr lang="en-US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A5315-3611-449A-90D8-145D960AF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06" y="932252"/>
            <a:ext cx="10776504" cy="51691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A881E0-766A-4315-A88F-10AC62AC81D0}"/>
              </a:ext>
            </a:extLst>
          </p:cNvPr>
          <p:cNvSpPr/>
          <p:nvPr/>
        </p:nvSpPr>
        <p:spPr>
          <a:xfrm>
            <a:off x="407368" y="908720"/>
            <a:ext cx="10776504" cy="4456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Google Shape;82;p2">
            <a:extLst>
              <a:ext uri="{FF2B5EF4-FFF2-40B4-BE49-F238E27FC236}">
                <a16:creationId xmlns:a16="http://schemas.microsoft.com/office/drawing/2014/main" id="{F853BC7E-E1AF-400C-B474-FB4D9994733C}"/>
              </a:ext>
            </a:extLst>
          </p:cNvPr>
          <p:cNvSpPr txBox="1"/>
          <p:nvPr/>
        </p:nvSpPr>
        <p:spPr>
          <a:xfrm>
            <a:off x="280242" y="527456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43F12A-3A9B-49CE-BED2-1DDB9163FD4C}"/>
              </a:ext>
            </a:extLst>
          </p:cNvPr>
          <p:cNvSpPr/>
          <p:nvPr/>
        </p:nvSpPr>
        <p:spPr>
          <a:xfrm>
            <a:off x="2063552" y="728865"/>
            <a:ext cx="440182" cy="2363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4.1</a:t>
            </a:r>
          </a:p>
        </p:txBody>
      </p:sp>
    </p:spTree>
    <p:extLst>
      <p:ext uri="{BB962C8B-B14F-4D97-AF65-F5344CB8AC3E}">
        <p14:creationId xmlns:p14="http://schemas.microsoft.com/office/powerpoint/2010/main" val="3322287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1CB2A78-1D81-490D-B2F1-FDD02C893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887496"/>
            <a:ext cx="11982615" cy="41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0242" y="167416"/>
            <a:ext cx="10496278" cy="36004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4.2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C3/LPG : 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รายละเอียดกลุ่มข้อมูล </a:t>
            </a:r>
            <a:r>
              <a:rPr lang="en-US" sz="2000" b="1" dirty="0" err="1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Abiltiy</a:t>
            </a: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endParaRPr lang="en-US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A881E0-766A-4315-A88F-10AC62AC81D0}"/>
              </a:ext>
            </a:extLst>
          </p:cNvPr>
          <p:cNvSpPr/>
          <p:nvPr/>
        </p:nvSpPr>
        <p:spPr>
          <a:xfrm>
            <a:off x="119336" y="872716"/>
            <a:ext cx="11596897" cy="4563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Google Shape;82;p2">
            <a:extLst>
              <a:ext uri="{FF2B5EF4-FFF2-40B4-BE49-F238E27FC236}">
                <a16:creationId xmlns:a16="http://schemas.microsoft.com/office/drawing/2014/main" id="{F853BC7E-E1AF-400C-B474-FB4D9994733C}"/>
              </a:ext>
            </a:extLst>
          </p:cNvPr>
          <p:cNvSpPr txBox="1"/>
          <p:nvPr/>
        </p:nvSpPr>
        <p:spPr>
          <a:xfrm>
            <a:off x="280242" y="527456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43F12A-3A9B-49CE-BED2-1DDB9163FD4C}"/>
              </a:ext>
            </a:extLst>
          </p:cNvPr>
          <p:cNvSpPr/>
          <p:nvPr/>
        </p:nvSpPr>
        <p:spPr>
          <a:xfrm>
            <a:off x="1674225" y="692862"/>
            <a:ext cx="433170" cy="23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4.2</a:t>
            </a:r>
          </a:p>
        </p:txBody>
      </p:sp>
    </p:spTree>
    <p:extLst>
      <p:ext uri="{BB962C8B-B14F-4D97-AF65-F5344CB8AC3E}">
        <p14:creationId xmlns:p14="http://schemas.microsoft.com/office/powerpoint/2010/main" val="2229405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0242" y="167416"/>
            <a:ext cx="10496278" cy="36004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4.3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C3/LPG : 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รายละเอียดกลุ่มข้อมูล </a:t>
            </a:r>
            <a:r>
              <a:rPr lang="en-US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New </a:t>
            </a:r>
            <a:r>
              <a:rPr lang="en-US" sz="2000" b="1" dirty="0" err="1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balance,Import</a:t>
            </a:r>
            <a:r>
              <a:rPr lang="en-US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Slit, C3 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รายย้อน</a:t>
            </a: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endParaRPr lang="en-US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A881E0-766A-4315-A88F-10AC62AC81D0}"/>
              </a:ext>
            </a:extLst>
          </p:cNvPr>
          <p:cNvSpPr/>
          <p:nvPr/>
        </p:nvSpPr>
        <p:spPr>
          <a:xfrm>
            <a:off x="119336" y="872717"/>
            <a:ext cx="11716352" cy="2412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Google Shape;82;p2">
            <a:extLst>
              <a:ext uri="{FF2B5EF4-FFF2-40B4-BE49-F238E27FC236}">
                <a16:creationId xmlns:a16="http://schemas.microsoft.com/office/drawing/2014/main" id="{F853BC7E-E1AF-400C-B474-FB4D9994733C}"/>
              </a:ext>
            </a:extLst>
          </p:cNvPr>
          <p:cNvSpPr txBox="1"/>
          <p:nvPr/>
        </p:nvSpPr>
        <p:spPr>
          <a:xfrm>
            <a:off x="280242" y="527456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02EE6-9CDD-4D45-A866-F69DAAD5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" y="872716"/>
            <a:ext cx="11716352" cy="23115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43F12A-3A9B-49CE-BED2-1DDB9163FD4C}"/>
              </a:ext>
            </a:extLst>
          </p:cNvPr>
          <p:cNvSpPr/>
          <p:nvPr/>
        </p:nvSpPr>
        <p:spPr>
          <a:xfrm>
            <a:off x="1674225" y="692862"/>
            <a:ext cx="433170" cy="23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4.3</a:t>
            </a:r>
          </a:p>
        </p:txBody>
      </p:sp>
    </p:spTree>
    <p:extLst>
      <p:ext uri="{BB962C8B-B14F-4D97-AF65-F5344CB8AC3E}">
        <p14:creationId xmlns:p14="http://schemas.microsoft.com/office/powerpoint/2010/main" val="1037911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0242" y="167416"/>
            <a:ext cx="10496278" cy="36004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4.4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C3/LPG : 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รายละเอียดกลุ่มข้อมูล </a:t>
            </a:r>
            <a:r>
              <a:rPr lang="en-US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Demand Petro</a:t>
            </a:r>
          </a:p>
          <a:p>
            <a:endParaRPr lang="en-US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A881E0-766A-4315-A88F-10AC62AC81D0}"/>
              </a:ext>
            </a:extLst>
          </p:cNvPr>
          <p:cNvSpPr/>
          <p:nvPr/>
        </p:nvSpPr>
        <p:spPr>
          <a:xfrm>
            <a:off x="119336" y="872717"/>
            <a:ext cx="11278180" cy="2124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Google Shape;82;p2">
            <a:extLst>
              <a:ext uri="{FF2B5EF4-FFF2-40B4-BE49-F238E27FC236}">
                <a16:creationId xmlns:a16="http://schemas.microsoft.com/office/drawing/2014/main" id="{F853BC7E-E1AF-400C-B474-FB4D9994733C}"/>
              </a:ext>
            </a:extLst>
          </p:cNvPr>
          <p:cNvSpPr txBox="1"/>
          <p:nvPr/>
        </p:nvSpPr>
        <p:spPr>
          <a:xfrm>
            <a:off x="280242" y="527456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43F12A-3A9B-49CE-BED2-1DDB9163FD4C}"/>
              </a:ext>
            </a:extLst>
          </p:cNvPr>
          <p:cNvSpPr/>
          <p:nvPr/>
        </p:nvSpPr>
        <p:spPr>
          <a:xfrm>
            <a:off x="1674225" y="692862"/>
            <a:ext cx="433170" cy="23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4.4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5F7A7-9EC5-4735-830F-8617EE5F5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68" y="1088694"/>
            <a:ext cx="11278180" cy="17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99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0" y="2307000"/>
            <a:ext cx="12192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Get Requirement Optimization and Merge </a:t>
            </a:r>
            <a:r>
              <a:rPr lang="en-US" sz="2800" b="1" dirty="0" err="1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allo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-80933" y="2902336"/>
            <a:ext cx="12192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 dirty="0">
                <a:solidFill>
                  <a:srgbClr val="E06666"/>
                </a:solidFill>
                <a:latin typeface="Prompt"/>
                <a:ea typeface="Prompt"/>
                <a:cs typeface="Prompt"/>
                <a:sym typeface="Prompt"/>
              </a:rPr>
              <a:t>* อ้างอิงจาก ไฟล์ </a:t>
            </a:r>
            <a:r>
              <a:rPr lang="en-US" sz="1400" dirty="0">
                <a:solidFill>
                  <a:srgbClr val="E06666"/>
                </a:solidFill>
                <a:latin typeface="Prompt"/>
                <a:ea typeface="Prompt"/>
                <a:cs typeface="Prompt"/>
                <a:sym typeface="Prompt"/>
              </a:rPr>
              <a:t>Merge Allocation 2022.xlsx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8745EA8-DD94-419A-9443-9E62742C75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694382"/>
              </p:ext>
            </p:extLst>
          </p:nvPr>
        </p:nvGraphicFramePr>
        <p:xfrm>
          <a:off x="4943872" y="3284984"/>
          <a:ext cx="2016224" cy="1323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5" name="Worksheet" r:id="rId4" imgW="11893650" imgH="7810639" progId="Excel.Sheet.12">
                  <p:link updateAutomatic="1"/>
                </p:oleObj>
              </mc:Choice>
              <mc:Fallback>
                <p:oleObj name="Worksheet" r:id="rId4" imgW="11893650" imgH="7810639" progId="Excel.Sheet.12">
                  <p:link updateAutomatic="1"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9B07EE4-D5B1-4175-A157-CEE4006A39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43872" y="3284984"/>
                        <a:ext cx="2016224" cy="1323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09921-DE3D-43E9-B7AB-86DA3D21E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06" y="872717"/>
            <a:ext cx="11201976" cy="27052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0242" y="167416"/>
            <a:ext cx="10496278" cy="36004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4.5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C3/LPG : 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รายละเอียดกลุ่มข้อมูล </a:t>
            </a:r>
            <a:r>
              <a:rPr lang="en-US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Demand M.7</a:t>
            </a:r>
          </a:p>
          <a:p>
            <a:endParaRPr lang="en-US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A881E0-766A-4315-A88F-10AC62AC81D0}"/>
              </a:ext>
            </a:extLst>
          </p:cNvPr>
          <p:cNvSpPr/>
          <p:nvPr/>
        </p:nvSpPr>
        <p:spPr>
          <a:xfrm>
            <a:off x="119336" y="872717"/>
            <a:ext cx="11278180" cy="2844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Google Shape;82;p2">
            <a:extLst>
              <a:ext uri="{FF2B5EF4-FFF2-40B4-BE49-F238E27FC236}">
                <a16:creationId xmlns:a16="http://schemas.microsoft.com/office/drawing/2014/main" id="{F853BC7E-E1AF-400C-B474-FB4D9994733C}"/>
              </a:ext>
            </a:extLst>
          </p:cNvPr>
          <p:cNvSpPr txBox="1"/>
          <p:nvPr/>
        </p:nvSpPr>
        <p:spPr>
          <a:xfrm>
            <a:off x="280242" y="527456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43F12A-3A9B-49CE-BED2-1DDB9163FD4C}"/>
              </a:ext>
            </a:extLst>
          </p:cNvPr>
          <p:cNvSpPr/>
          <p:nvPr/>
        </p:nvSpPr>
        <p:spPr>
          <a:xfrm>
            <a:off x="1674225" y="692862"/>
            <a:ext cx="433170" cy="23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4.5</a:t>
            </a:r>
          </a:p>
        </p:txBody>
      </p:sp>
    </p:spTree>
    <p:extLst>
      <p:ext uri="{BB962C8B-B14F-4D97-AF65-F5344CB8AC3E}">
        <p14:creationId xmlns:p14="http://schemas.microsoft.com/office/powerpoint/2010/main" val="503460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0059B73-81D3-4504-9021-2B5A65B19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85" y="948002"/>
            <a:ext cx="10820956" cy="26226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0242" y="167416"/>
            <a:ext cx="10496278" cy="36004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4.6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C3/LPG : 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รายละเอียดกลุ่มข้อมูล </a:t>
            </a:r>
            <a:r>
              <a:rPr lang="en-US" sz="2000" b="1" dirty="0" err="1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Sum,</a:t>
            </a:r>
            <a:r>
              <a:rPr lang="en-US" dirty="0" err="1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Check</a:t>
            </a:r>
            <a:r>
              <a:rPr lang="en-US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-TH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ข้อมูล</a:t>
            </a: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endParaRPr lang="en-US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A881E0-766A-4315-A88F-10AC62AC81D0}"/>
              </a:ext>
            </a:extLst>
          </p:cNvPr>
          <p:cNvSpPr/>
          <p:nvPr/>
        </p:nvSpPr>
        <p:spPr>
          <a:xfrm>
            <a:off x="119336" y="872717"/>
            <a:ext cx="11278180" cy="2697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Google Shape;82;p2">
            <a:extLst>
              <a:ext uri="{FF2B5EF4-FFF2-40B4-BE49-F238E27FC236}">
                <a16:creationId xmlns:a16="http://schemas.microsoft.com/office/drawing/2014/main" id="{F853BC7E-E1AF-400C-B474-FB4D9994733C}"/>
              </a:ext>
            </a:extLst>
          </p:cNvPr>
          <p:cNvSpPr txBox="1"/>
          <p:nvPr/>
        </p:nvSpPr>
        <p:spPr>
          <a:xfrm>
            <a:off x="280242" y="527456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43F12A-3A9B-49CE-BED2-1DDB9163FD4C}"/>
              </a:ext>
            </a:extLst>
          </p:cNvPr>
          <p:cNvSpPr/>
          <p:nvPr/>
        </p:nvSpPr>
        <p:spPr>
          <a:xfrm>
            <a:off x="1674225" y="692862"/>
            <a:ext cx="433170" cy="23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4.6</a:t>
            </a:r>
          </a:p>
        </p:txBody>
      </p:sp>
    </p:spTree>
    <p:extLst>
      <p:ext uri="{BB962C8B-B14F-4D97-AF65-F5344CB8AC3E}">
        <p14:creationId xmlns:p14="http://schemas.microsoft.com/office/powerpoint/2010/main" val="258417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th-TH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4</a:t>
            </a:r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. Merge </a:t>
            </a:r>
            <a:r>
              <a:rPr lang="en-US" dirty="0" err="1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allo</a:t>
            </a:r>
            <a:endParaRPr lang="en-US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" name="Google Shape;107;g113d8db2799_0_107">
            <a:extLst>
              <a:ext uri="{FF2B5EF4-FFF2-40B4-BE49-F238E27FC236}">
                <a16:creationId xmlns:a16="http://schemas.microsoft.com/office/drawing/2014/main" id="{7FBB9B21-DADD-4171-8FEE-9FD841DC8D1E}"/>
              </a:ext>
            </a:extLst>
          </p:cNvPr>
          <p:cNvSpPr txBox="1">
            <a:spLocks/>
          </p:cNvSpPr>
          <p:nvPr/>
        </p:nvSpPr>
        <p:spPr>
          <a:xfrm>
            <a:off x="527386" y="908720"/>
            <a:ext cx="9313030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AutoNum type="arabicPeriod"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การระบุ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Demand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ของ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Merge </a:t>
            </a:r>
            <a:r>
              <a:rPr lang="en-US" sz="1700" dirty="0" err="1">
                <a:latin typeface="Prompt"/>
                <a:ea typeface="Prompt"/>
                <a:cs typeface="Prompt"/>
                <a:sym typeface="Prompt"/>
              </a:rPr>
              <a:t>allo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คุณเตยต้องการให้ระบบ บันทึกในรูปแบบ บันทึก บันทึกเป็น ด้วยหรือไม่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?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ถ้ามี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Version Text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ตัวอย่าง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“Merge </a:t>
            </a:r>
            <a:r>
              <a:rPr lang="en-US" sz="1700" dirty="0" err="1">
                <a:latin typeface="Prompt"/>
                <a:ea typeface="Prompt"/>
                <a:cs typeface="Prompt"/>
                <a:sym typeface="Prompt"/>
              </a:rPr>
              <a:t>allo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ปี 2022 เดือน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Feb Rev 3”</a:t>
            </a: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   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คำตอบ </a:t>
            </a:r>
            <a:endParaRPr lang="en-US" sz="1700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en-US" sz="1700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2. 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คำถามอื่นๆ อยู่ในไฟล์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Merge </a:t>
            </a:r>
            <a:r>
              <a:rPr lang="en-US" sz="1700" dirty="0" err="1">
                <a:latin typeface="Prompt"/>
                <a:ea typeface="Prompt"/>
                <a:cs typeface="Prompt"/>
                <a:sym typeface="Prompt"/>
              </a:rPr>
              <a:t>allo</a:t>
            </a: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700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en-US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1073388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0" y="2868000"/>
            <a:ext cx="12192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5</a:t>
            </a:r>
            <a:r>
              <a:rPr lang="th-TH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. รายละเอียดของไฟล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์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Merge </a:t>
            </a:r>
            <a:r>
              <a:rPr lang="en-US" b="1" dirty="0" err="1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allo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sheet C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2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" name="Google Shape;82;p2">
            <a:extLst>
              <a:ext uri="{FF2B5EF4-FFF2-40B4-BE49-F238E27FC236}">
                <a16:creationId xmlns:a16="http://schemas.microsoft.com/office/drawing/2014/main" id="{A4571213-42E3-4D09-83CB-3C8638604236}"/>
              </a:ext>
            </a:extLst>
          </p:cNvPr>
          <p:cNvSpPr txBox="1"/>
          <p:nvPr/>
        </p:nvSpPr>
        <p:spPr>
          <a:xfrm>
            <a:off x="2279576" y="5688108"/>
            <a:ext cx="9577064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ompt"/>
                <a:ea typeface="Prompt"/>
                <a:cs typeface="Prompt"/>
                <a:sym typeface="Prompt"/>
              </a:rPr>
              <a:t>Update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ompt"/>
                <a:ea typeface="Prompt"/>
                <a:cs typeface="Prompt"/>
                <a:sym typeface="Prompt"/>
              </a:rPr>
              <a:t>ข้อมูลส่วนนี้เพิ่มเติมวันที่ 15/03/2022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314258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6C17A3-D057-4492-95A4-77F752B78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52" y="872717"/>
            <a:ext cx="10077968" cy="52072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0242" y="167416"/>
            <a:ext cx="10496278" cy="360040"/>
          </a:xfrm>
        </p:spPr>
        <p:txBody>
          <a:bodyPr/>
          <a:lstStyle/>
          <a:p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5.1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C2: 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รายละเอียด</a:t>
            </a:r>
            <a:r>
              <a:rPr lang="th-TH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ข้อมูล </a:t>
            </a:r>
            <a:r>
              <a:rPr lang="en-US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Sheet C2</a:t>
            </a: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endParaRPr lang="en-US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A881E0-766A-4315-A88F-10AC62AC81D0}"/>
              </a:ext>
            </a:extLst>
          </p:cNvPr>
          <p:cNvSpPr/>
          <p:nvPr/>
        </p:nvSpPr>
        <p:spPr>
          <a:xfrm>
            <a:off x="698552" y="872717"/>
            <a:ext cx="10077968" cy="5207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Google Shape;82;p2">
            <a:extLst>
              <a:ext uri="{FF2B5EF4-FFF2-40B4-BE49-F238E27FC236}">
                <a16:creationId xmlns:a16="http://schemas.microsoft.com/office/drawing/2014/main" id="{F853BC7E-E1AF-400C-B474-FB4D9994733C}"/>
              </a:ext>
            </a:extLst>
          </p:cNvPr>
          <p:cNvSpPr txBox="1"/>
          <p:nvPr/>
        </p:nvSpPr>
        <p:spPr>
          <a:xfrm>
            <a:off x="280242" y="527456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43F12A-3A9B-49CE-BED2-1DDB9163FD4C}"/>
              </a:ext>
            </a:extLst>
          </p:cNvPr>
          <p:cNvSpPr/>
          <p:nvPr/>
        </p:nvSpPr>
        <p:spPr>
          <a:xfrm>
            <a:off x="1674225" y="692862"/>
            <a:ext cx="433170" cy="23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5.1</a:t>
            </a:r>
          </a:p>
        </p:txBody>
      </p:sp>
    </p:spTree>
    <p:extLst>
      <p:ext uri="{BB962C8B-B14F-4D97-AF65-F5344CB8AC3E}">
        <p14:creationId xmlns:p14="http://schemas.microsoft.com/office/powerpoint/2010/main" val="3597443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0" y="2868000"/>
            <a:ext cx="12192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6</a:t>
            </a:r>
            <a:r>
              <a:rPr lang="th-TH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. รายละเอียดของไฟล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์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Merge </a:t>
            </a:r>
            <a:r>
              <a:rPr lang="en-US" b="1" dirty="0" err="1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allo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sheet NGL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" name="Google Shape;82;p2">
            <a:extLst>
              <a:ext uri="{FF2B5EF4-FFF2-40B4-BE49-F238E27FC236}">
                <a16:creationId xmlns:a16="http://schemas.microsoft.com/office/drawing/2014/main" id="{A4571213-42E3-4D09-83CB-3C8638604236}"/>
              </a:ext>
            </a:extLst>
          </p:cNvPr>
          <p:cNvSpPr txBox="1"/>
          <p:nvPr/>
        </p:nvSpPr>
        <p:spPr>
          <a:xfrm>
            <a:off x="2279576" y="5688108"/>
            <a:ext cx="9577064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ompt"/>
                <a:ea typeface="Prompt"/>
                <a:cs typeface="Prompt"/>
                <a:sym typeface="Prompt"/>
              </a:rPr>
              <a:t>Update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ompt"/>
                <a:ea typeface="Prompt"/>
                <a:cs typeface="Prompt"/>
                <a:sym typeface="Prompt"/>
              </a:rPr>
              <a:t>ข้อมูลส่วนนี้เพิ่มเติมวันที่ 15/03/2022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2870084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B71CD5-E1FF-4A2E-93B3-088FB213E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13" y="984643"/>
            <a:ext cx="10005960" cy="42421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0242" y="167416"/>
            <a:ext cx="10496278" cy="36004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6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.1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C2: 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รายละเอียด</a:t>
            </a:r>
            <a:r>
              <a:rPr lang="th-TH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ข้อมูล </a:t>
            </a:r>
            <a:r>
              <a:rPr lang="en-US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Sheet NGL</a:t>
            </a: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endParaRPr lang="en-US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A881E0-766A-4315-A88F-10AC62AC81D0}"/>
              </a:ext>
            </a:extLst>
          </p:cNvPr>
          <p:cNvSpPr/>
          <p:nvPr/>
        </p:nvSpPr>
        <p:spPr>
          <a:xfrm>
            <a:off x="698552" y="872717"/>
            <a:ext cx="10077968" cy="435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Google Shape;82;p2">
            <a:extLst>
              <a:ext uri="{FF2B5EF4-FFF2-40B4-BE49-F238E27FC236}">
                <a16:creationId xmlns:a16="http://schemas.microsoft.com/office/drawing/2014/main" id="{F853BC7E-E1AF-400C-B474-FB4D9994733C}"/>
              </a:ext>
            </a:extLst>
          </p:cNvPr>
          <p:cNvSpPr txBox="1"/>
          <p:nvPr/>
        </p:nvSpPr>
        <p:spPr>
          <a:xfrm>
            <a:off x="280242" y="527456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43F12A-3A9B-49CE-BED2-1DDB9163FD4C}"/>
              </a:ext>
            </a:extLst>
          </p:cNvPr>
          <p:cNvSpPr/>
          <p:nvPr/>
        </p:nvSpPr>
        <p:spPr>
          <a:xfrm>
            <a:off x="1674225" y="692862"/>
            <a:ext cx="433170" cy="23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6.1</a:t>
            </a:r>
          </a:p>
        </p:txBody>
      </p:sp>
    </p:spTree>
    <p:extLst>
      <p:ext uri="{BB962C8B-B14F-4D97-AF65-F5344CB8AC3E}">
        <p14:creationId xmlns:p14="http://schemas.microsoft.com/office/powerpoint/2010/main" val="2350205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0" y="2868000"/>
            <a:ext cx="12192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7</a:t>
            </a:r>
            <a:r>
              <a:rPr lang="th-TH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. รายละเอียดของไฟล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์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Merge </a:t>
            </a:r>
            <a:r>
              <a:rPr lang="en-US" b="1" dirty="0" err="1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allo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sheet LR Monthly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" name="Google Shape;82;p2">
            <a:extLst>
              <a:ext uri="{FF2B5EF4-FFF2-40B4-BE49-F238E27FC236}">
                <a16:creationId xmlns:a16="http://schemas.microsoft.com/office/drawing/2014/main" id="{A4571213-42E3-4D09-83CB-3C8638604236}"/>
              </a:ext>
            </a:extLst>
          </p:cNvPr>
          <p:cNvSpPr txBox="1"/>
          <p:nvPr/>
        </p:nvSpPr>
        <p:spPr>
          <a:xfrm>
            <a:off x="2279576" y="5688108"/>
            <a:ext cx="9577064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ompt"/>
                <a:ea typeface="Prompt"/>
                <a:cs typeface="Prompt"/>
                <a:sym typeface="Prompt"/>
              </a:rPr>
              <a:t>Update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ompt"/>
                <a:ea typeface="Prompt"/>
                <a:cs typeface="Prompt"/>
                <a:sym typeface="Prompt"/>
              </a:rPr>
              <a:t>ข้อมูลส่วนนี้เพิ่มเติมวันที่ 15/03/2022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1340180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0242" y="167416"/>
            <a:ext cx="10496278" cy="36004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7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.1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C2: 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รายละเอียด</a:t>
            </a:r>
            <a:r>
              <a:rPr lang="th-TH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ข้อมูล </a:t>
            </a:r>
            <a:r>
              <a:rPr lang="en-US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Sheet LR Monthly</a:t>
            </a: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endParaRPr lang="en-US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A881E0-766A-4315-A88F-10AC62AC81D0}"/>
              </a:ext>
            </a:extLst>
          </p:cNvPr>
          <p:cNvSpPr/>
          <p:nvPr/>
        </p:nvSpPr>
        <p:spPr>
          <a:xfrm>
            <a:off x="698552" y="872717"/>
            <a:ext cx="8277768" cy="4120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Google Shape;82;p2">
            <a:extLst>
              <a:ext uri="{FF2B5EF4-FFF2-40B4-BE49-F238E27FC236}">
                <a16:creationId xmlns:a16="http://schemas.microsoft.com/office/drawing/2014/main" id="{F853BC7E-E1AF-400C-B474-FB4D9994733C}"/>
              </a:ext>
            </a:extLst>
          </p:cNvPr>
          <p:cNvSpPr txBox="1"/>
          <p:nvPr/>
        </p:nvSpPr>
        <p:spPr>
          <a:xfrm>
            <a:off x="280242" y="527456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43F12A-3A9B-49CE-BED2-1DDB9163FD4C}"/>
              </a:ext>
            </a:extLst>
          </p:cNvPr>
          <p:cNvSpPr/>
          <p:nvPr/>
        </p:nvSpPr>
        <p:spPr>
          <a:xfrm>
            <a:off x="1674225" y="692862"/>
            <a:ext cx="433170" cy="230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7.1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81027-EE5B-42B2-8F33-365CCF7C9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32" r="10869"/>
          <a:stretch/>
        </p:blipFill>
        <p:spPr>
          <a:xfrm>
            <a:off x="911424" y="923288"/>
            <a:ext cx="8064896" cy="406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53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2A9C2B-47B8-412E-BEF6-A5DB29F15F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>
                <a:latin typeface="Prompt" panose="00000500000000000000" pitchFamily="2" charset="-34"/>
                <a:cs typeface="Prompt" panose="00000500000000000000" pitchFamily="2" charset="-34"/>
              </a:rPr>
              <a:pPr/>
              <a:t>29</a:t>
            </a:fld>
            <a:endParaRPr lang="en-US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2E91C-2B44-42A9-9F80-421E0A5D20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1344" y="188640"/>
            <a:ext cx="9889094" cy="36004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Revision Historical Record</a:t>
            </a:r>
            <a:endParaRPr lang="en-US" sz="2000" dirty="0">
              <a:solidFill>
                <a:srgbClr val="0070C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A7E9C5-7726-4CF4-81E1-84E8F63F3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420580"/>
              </p:ext>
            </p:extLst>
          </p:nvPr>
        </p:nvGraphicFramePr>
        <p:xfrm>
          <a:off x="220736" y="548680"/>
          <a:ext cx="11791807" cy="4404428"/>
        </p:xfrm>
        <a:graphic>
          <a:graphicData uri="http://schemas.openxmlformats.org/drawingml/2006/table">
            <a:tbl>
              <a:tblPr/>
              <a:tblGrid>
                <a:gridCol w="224055">
                  <a:extLst>
                    <a:ext uri="{9D8B030D-6E8A-4147-A177-3AD203B41FA5}">
                      <a16:colId xmlns:a16="http://schemas.microsoft.com/office/drawing/2014/main" val="1283894412"/>
                    </a:ext>
                  </a:extLst>
                </a:gridCol>
                <a:gridCol w="1690769">
                  <a:extLst>
                    <a:ext uri="{9D8B030D-6E8A-4147-A177-3AD203B41FA5}">
                      <a16:colId xmlns:a16="http://schemas.microsoft.com/office/drawing/2014/main" val="692333511"/>
                    </a:ext>
                  </a:extLst>
                </a:gridCol>
                <a:gridCol w="1782092">
                  <a:extLst>
                    <a:ext uri="{9D8B030D-6E8A-4147-A177-3AD203B41FA5}">
                      <a16:colId xmlns:a16="http://schemas.microsoft.com/office/drawing/2014/main" val="3460978746"/>
                    </a:ext>
                  </a:extLst>
                </a:gridCol>
                <a:gridCol w="3834532">
                  <a:extLst>
                    <a:ext uri="{9D8B030D-6E8A-4147-A177-3AD203B41FA5}">
                      <a16:colId xmlns:a16="http://schemas.microsoft.com/office/drawing/2014/main" val="202796544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405370750"/>
                    </a:ext>
                  </a:extLst>
                </a:gridCol>
                <a:gridCol w="2892207">
                  <a:extLst>
                    <a:ext uri="{9D8B030D-6E8A-4147-A177-3AD203B41FA5}">
                      <a16:colId xmlns:a16="http://schemas.microsoft.com/office/drawing/2014/main" val="689454301"/>
                    </a:ext>
                  </a:extLst>
                </a:gridCol>
              </a:tblGrid>
              <a:tr h="3171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206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#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Date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Version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Activity &amp; Detail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 Status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Confirm By</a:t>
                      </a:r>
                    </a:p>
                  </a:txBody>
                  <a:tcPr marL="8878" marR="8878" marT="8878" marB="4261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232282"/>
                  </a:ext>
                </a:extLst>
              </a:tr>
              <a:tr h="621437"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1</a:t>
                      </a: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 25/02/2022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0.0.1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Present Customer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 Waiting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 -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025367"/>
                  </a:ext>
                </a:extLst>
              </a:tr>
              <a:tr h="1732930">
                <a:tc>
                  <a:txBody>
                    <a:bodyPr/>
                    <a:lstStyle/>
                    <a:p>
                      <a:pPr algn="r" fontAlgn="t"/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15/03/2022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0.02</a:t>
                      </a:r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cs typeface="Prompt" panose="00000500000000000000" pitchFamily="2" charset="-34"/>
                        </a:rPr>
                        <a:t>Review &amp; Confirm</a:t>
                      </a: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</a:rPr>
                        <a:t>​</a:t>
                      </a:r>
                      <a:endParaRPr lang="en-US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</a:rPr>
                        <a:t>​</a:t>
                      </a:r>
                      <a:endParaRPr lang="en-US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cs typeface="Prompt" panose="00000500000000000000" pitchFamily="2" charset="-34"/>
                        </a:rPr>
                        <a:t>คุณเสาวนีย์ (คุณเตย)</a:t>
                      </a:r>
                      <a:r>
                        <a:rPr lang="th-TH" sz="1200" b="0" i="0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</a:rPr>
                        <a:t>​</a:t>
                      </a:r>
                      <a:endParaRPr lang="th-TH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48099"/>
                  </a:ext>
                </a:extLst>
              </a:tr>
              <a:tr h="1732930">
                <a:tc>
                  <a:txBody>
                    <a:bodyPr/>
                    <a:lstStyle/>
                    <a:p>
                      <a:pPr algn="r" fontAlgn="t"/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mpt" panose="00000500000000000000" pitchFamily="2" charset="-34"/>
                          <a:cs typeface="Prompt" panose="00000500000000000000" pitchFamily="2" charset="-34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rgbClr val="00206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rgbClr val="FF0000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th-TH" sz="1200" b="0" i="0" u="none" strike="noStrike" dirty="0">
                        <a:solidFill>
                          <a:schemeClr val="tx1"/>
                        </a:solidFill>
                        <a:effectLst/>
                        <a:latin typeface="Prompt" panose="00000500000000000000" pitchFamily="2" charset="-34"/>
                        <a:cs typeface="Prompt" panose="00000500000000000000" pitchFamily="2" charset="-34"/>
                      </a:endParaRPr>
                    </a:p>
                  </a:txBody>
                  <a:tcPr marL="8878" marR="8878" marT="8878" marB="4261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286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345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869002" y="1772816"/>
            <a:ext cx="10945216" cy="184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Agenda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endParaRPr lang="th-TH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514350" marR="0" lvl="0" indent="-51435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AutoNum type="arabicPeriod"/>
            </a:pP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Menu Optimization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</a:pP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2.  Menu Result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</a:pP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3.  Flow Optimization and gen revision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</a:pP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4.  </a:t>
            </a:r>
            <a:r>
              <a:rPr lang="th-TH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รายละเอียดของไฟล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์ 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Merge </a:t>
            </a:r>
            <a:r>
              <a:rPr lang="en-US" b="1" dirty="0" err="1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allo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sheet c3/LPG</a:t>
            </a: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endParaRPr lang="th-TH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134585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984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0" y="2868000"/>
            <a:ext cx="12192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th-TH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1 </a:t>
            </a: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Menu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Optimization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3495784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263352" y="188640"/>
            <a:ext cx="12192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1.1. Menu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Optimization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4195EB-E1EA-4CDA-BF61-6D2A9742AE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87"/>
          <a:stretch/>
        </p:blipFill>
        <p:spPr>
          <a:xfrm>
            <a:off x="2063552" y="873600"/>
            <a:ext cx="8231434" cy="52229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522A9D-58DE-4226-85DB-24E68792582A}"/>
              </a:ext>
            </a:extLst>
          </p:cNvPr>
          <p:cNvSpPr txBox="1"/>
          <p:nvPr/>
        </p:nvSpPr>
        <p:spPr>
          <a:xfrm>
            <a:off x="6384032" y="5676623"/>
            <a:ext cx="1512168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Edit Merge </a:t>
            </a:r>
            <a:r>
              <a:rPr lang="en-US" sz="1400" dirty="0" err="1">
                <a:solidFill>
                  <a:srgbClr val="0070C0"/>
                </a:solidFill>
              </a:rPr>
              <a:t>allo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0A2766-9F52-4C59-AD07-30FFF3034509}"/>
              </a:ext>
            </a:extLst>
          </p:cNvPr>
          <p:cNvSpPr txBox="1"/>
          <p:nvPr/>
        </p:nvSpPr>
        <p:spPr>
          <a:xfrm>
            <a:off x="2602673" y="4293096"/>
            <a:ext cx="532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เปลี่ยนกล่องข้อมูล เป็น </a:t>
            </a:r>
            <a:r>
              <a:rPr lang="en-US" dirty="0">
                <a:solidFill>
                  <a:srgbClr val="FF0000"/>
                </a:solidFill>
              </a:rPr>
              <a:t>Merge </a:t>
            </a:r>
            <a:r>
              <a:rPr lang="en-US" dirty="0" err="1">
                <a:solidFill>
                  <a:srgbClr val="FF0000"/>
                </a:solidFill>
              </a:rPr>
              <a:t>allo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260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263352" y="188640"/>
            <a:ext cx="1219200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1.2. Menu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Optimization (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ต่อ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)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5" name="Google Shape;107;g113d8db2799_0_107">
            <a:extLst>
              <a:ext uri="{FF2B5EF4-FFF2-40B4-BE49-F238E27FC236}">
                <a16:creationId xmlns:a16="http://schemas.microsoft.com/office/drawing/2014/main" id="{367B9E88-940B-4DD9-8C29-B1723AE15B0A}"/>
              </a:ext>
            </a:extLst>
          </p:cNvPr>
          <p:cNvSpPr txBox="1">
            <a:spLocks/>
          </p:cNvSpPr>
          <p:nvPr/>
        </p:nvSpPr>
        <p:spPr>
          <a:xfrm>
            <a:off x="407368" y="1268760"/>
            <a:ext cx="9313030" cy="453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1.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ส่วนแสดงข้อมูลที่เกี่ยวข้อง ได้แก่กลุ่มข้อมูล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Supply , constrain, merge </a:t>
            </a:r>
            <a:r>
              <a:rPr lang="en-US" sz="1700" dirty="0" err="1">
                <a:latin typeface="Prompt"/>
                <a:ea typeface="Prompt"/>
                <a:cs typeface="Prompt"/>
                <a:sym typeface="Prompt"/>
              </a:rPr>
              <a:t>allo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 , </a:t>
            </a:r>
            <a:r>
              <a:rPr lang="en-US" sz="1700" dirty="0" err="1">
                <a:latin typeface="Prompt"/>
                <a:ea typeface="Prompt"/>
                <a:cs typeface="Prompt"/>
                <a:sym typeface="Prompt"/>
              </a:rPr>
              <a:t>calmargin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และสามารถเลือกใช้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version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ของข้อมูลได้ ที่หน้านี้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2. หากข้อมูลทุกส่วนถูกต้องแล้ว กดปุ่ม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Optimization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เพื่อส่งข้อมูลเข้า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Model</a:t>
            </a: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3. เมื่อ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Model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ประมวลผลเสร็จแล้วจะส่ง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Result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กลับมาให้ และแสดงข้อมูล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Volume KT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ตามตัวอย่างของตาราง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4. คุณเตยสามารถกดปุ่ม บันทึก หรือ บันทึกเป็น เพื่อ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control revision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ของข้อมูล หากเป็นการ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Run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ครั้งแรกของเดือน จะ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Start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 ที่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Rev 0</a:t>
            </a: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5.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คุณเตยสามารถกดดูรายละเอียดเพิ่มเติม ระบบจะ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Link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ข้อมูลไปหน้า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Result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เพื่อให้คุณเตยดูรายละเอียดได้มากขึ้น</a:t>
            </a:r>
          </a:p>
        </p:txBody>
      </p:sp>
      <p:sp>
        <p:nvSpPr>
          <p:cNvPr id="6" name="Google Shape;82;p2">
            <a:extLst>
              <a:ext uri="{FF2B5EF4-FFF2-40B4-BE49-F238E27FC236}">
                <a16:creationId xmlns:a16="http://schemas.microsoft.com/office/drawing/2014/main" id="{BFCD57BF-03AD-439A-98E5-344F67D94673}"/>
              </a:ext>
            </a:extLst>
          </p:cNvPr>
          <p:cNvSpPr txBox="1"/>
          <p:nvPr/>
        </p:nvSpPr>
        <p:spPr>
          <a:xfrm>
            <a:off x="263352" y="728700"/>
            <a:ext cx="11089232" cy="3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Scope </a:t>
            </a:r>
            <a:r>
              <a:rPr lang="th-TH" sz="20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การทำงาน</a:t>
            </a:r>
            <a:endParaRPr lang="en-US" sz="20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1889952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263352" y="188640"/>
            <a:ext cx="1219200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1.2. </a:t>
            </a:r>
            <a:r>
              <a:rPr lang="th-TH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เคสคุณเตย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5" name="Google Shape;107;g113d8db2799_0_107">
            <a:extLst>
              <a:ext uri="{FF2B5EF4-FFF2-40B4-BE49-F238E27FC236}">
                <a16:creationId xmlns:a16="http://schemas.microsoft.com/office/drawing/2014/main" id="{367B9E88-940B-4DD9-8C29-B1723AE15B0A}"/>
              </a:ext>
            </a:extLst>
          </p:cNvPr>
          <p:cNvSpPr txBox="1">
            <a:spLocks/>
          </p:cNvSpPr>
          <p:nvPr/>
        </p:nvSpPr>
        <p:spPr>
          <a:xfrm>
            <a:off x="407368" y="1268760"/>
            <a:ext cx="9313030" cy="453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1. Rev 0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คุณเตยกด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opt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ปกติ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2.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rev 1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คุณเตย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manual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ปรับ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demand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เอง 6 เดือนล่วงหน้า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,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 6 เดือนครึ่งหลัง ก็กด 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opt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ใหม่ (ตัวเลข ครึ่งหลังจะไม่เหมือนกับ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 rev 0)</a:t>
            </a: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3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rev 2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คุณเตย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manual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ทั้งปี โดยไม่กด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opt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ใหม่</a:t>
            </a:r>
            <a:endParaRPr lang="en-US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en-US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หมายเหตุ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ผู้ใช้งานสามารถ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control version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เองได้ โดยกด บันทึก หรือ บันทึกเป็น และเลือกว่าจะกด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optimize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หรือไม่</a:t>
            </a:r>
          </a:p>
        </p:txBody>
      </p:sp>
    </p:spTree>
    <p:extLst>
      <p:ext uri="{BB962C8B-B14F-4D97-AF65-F5344CB8AC3E}">
        <p14:creationId xmlns:p14="http://schemas.microsoft.com/office/powerpoint/2010/main" val="84457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11530731" y="6560463"/>
            <a:ext cx="566975" cy="2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0" y="2868000"/>
            <a:ext cx="12192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th-TH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2. </a:t>
            </a:r>
            <a:r>
              <a:rPr lang="en-US" sz="2800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Menu</a:t>
            </a:r>
            <a:r>
              <a:rPr lang="en-US" b="1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 Result</a:t>
            </a:r>
            <a:endParaRPr lang="en-US" sz="2800" b="1" dirty="0">
              <a:solidFill>
                <a:srgbClr val="0070C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4030064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2.1 </a:t>
            </a:r>
            <a:r>
              <a:rPr lang="th-TH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คำถาม </a:t>
            </a:r>
            <a:r>
              <a:rPr lang="en-US" dirty="0">
                <a:solidFill>
                  <a:srgbClr val="0070C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Menu Result</a:t>
            </a:r>
          </a:p>
        </p:txBody>
      </p:sp>
      <p:sp>
        <p:nvSpPr>
          <p:cNvPr id="5" name="Google Shape;107;g113d8db2799_0_107">
            <a:extLst>
              <a:ext uri="{FF2B5EF4-FFF2-40B4-BE49-F238E27FC236}">
                <a16:creationId xmlns:a16="http://schemas.microsoft.com/office/drawing/2014/main" id="{7FBB9B21-DADD-4171-8FEE-9FD841DC8D1E}"/>
              </a:ext>
            </a:extLst>
          </p:cNvPr>
          <p:cNvSpPr txBox="1">
            <a:spLocks/>
          </p:cNvSpPr>
          <p:nvPr/>
        </p:nvSpPr>
        <p:spPr>
          <a:xfrm>
            <a:off x="527386" y="908720"/>
            <a:ext cx="9313030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AutoNum type="arabicPeriod"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แสดงข้อมูลตามอ้างอิงตาม ไฟล์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Cal margin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 โดยแสดงเฉพาะ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Sheet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 ดังนี้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    1.1 Sheet Volume (KT)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    1.2 Sheet Revenue (MB)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    1.3 Sheet Margin (MB)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   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มีข้อมูล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Sheet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ใดที่ต้องการให้แสดงที่หน้า </a:t>
            </a:r>
            <a:r>
              <a:rPr lang="en-US" sz="1700" dirty="0">
                <a:latin typeface="Prompt"/>
                <a:ea typeface="Prompt"/>
                <a:cs typeface="Prompt"/>
                <a:sym typeface="Prompt"/>
              </a:rPr>
              <a:t>Result </a:t>
            </a: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หรือไม่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th-TH" sz="1700" dirty="0">
                <a:latin typeface="Prompt"/>
                <a:ea typeface="Prompt"/>
                <a:cs typeface="Prompt"/>
                <a:sym typeface="Prompt"/>
              </a:rPr>
              <a:t>    </a:t>
            </a:r>
            <a:r>
              <a:rPr lang="th-TH" sz="1700" dirty="0">
                <a:solidFill>
                  <a:srgbClr val="0070C0"/>
                </a:solidFill>
                <a:latin typeface="Prompt"/>
                <a:ea typeface="Prompt"/>
                <a:cs typeface="Prompt"/>
                <a:sym typeface="Prompt"/>
              </a:rPr>
              <a:t>คำตอบ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en-US" sz="1700" dirty="0">
              <a:latin typeface="Prompt"/>
              <a:ea typeface="Prompt"/>
              <a:cs typeface="Prompt"/>
              <a:sym typeface="Prompt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th-TH" sz="1700" dirty="0">
              <a:latin typeface="Prompt"/>
              <a:ea typeface="Prompt"/>
              <a:cs typeface="Prompt"/>
              <a:sym typeface="Prompt"/>
            </a:endParaRPr>
          </a:p>
        </p:txBody>
      </p:sp>
    </p:spTree>
    <p:extLst>
      <p:ext uri="{BB962C8B-B14F-4D97-AF65-F5344CB8AC3E}">
        <p14:creationId xmlns:p14="http://schemas.microsoft.com/office/powerpoint/2010/main" val="181565637"/>
      </p:ext>
    </p:extLst>
  </p:cSld>
  <p:clrMapOvr>
    <a:masterClrMapping/>
  </p:clrMapOvr>
</p:sld>
</file>

<file path=ppt/theme/theme1.xml><?xml version="1.0" encoding="utf-8"?>
<a:theme xmlns:a="http://schemas.openxmlformats.org/drawingml/2006/main" name="PTT Digital Template 2017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DEF"/>
      </a:accent1>
      <a:accent2>
        <a:srgbClr val="ED1C24"/>
      </a:accent2>
      <a:accent3>
        <a:srgbClr val="1B1464"/>
      </a:accent3>
      <a:accent4>
        <a:srgbClr val="C8CACC"/>
      </a:accent4>
      <a:accent5>
        <a:srgbClr val="2E2F59"/>
      </a:accent5>
      <a:accent6>
        <a:srgbClr val="F05C69"/>
      </a:accent6>
      <a:hlink>
        <a:srgbClr val="0000FF"/>
      </a:hlink>
      <a:folHlink>
        <a:srgbClr val="FFFFFF"/>
      </a:folHlink>
    </a:clrScheme>
    <a:fontScheme name="Custom 6">
      <a:majorFont>
        <a:latin typeface="Tahoma"/>
        <a:ea typeface=""/>
        <a:cs typeface="Tahoma"/>
      </a:majorFont>
      <a:minorFont>
        <a:latin typeface="Tahom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pliance xmlns="0d64ddb3-06c9-48b3-bf66-a7bef03e068e">General</Compliance>
    <_x0e2b__x0e21__x0e32__x0e22__x0e40__x0e2b__x0e15__x0e38_ xmlns="0d64ddb3-06c9-48b3-bf66-a7bef03e068e" xsi:nil="true"/>
    <EffectiveDate xmlns="0d64ddb3-06c9-48b3-bf66-a7bef03e068e">2562/01/22</EffectiveDate>
    <Department xmlns="0d64ddb3-06c9-48b3-bf66-a7bef03e068e">PD</Department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D02FAAEF2B9C4AAFE4F573C7FF3766" ma:contentTypeVersion="6" ma:contentTypeDescription="Create a new document." ma:contentTypeScope="" ma:versionID="eb19d36ef397d9c04f1f5fa12faf0930">
  <xsd:schema xmlns:xsd="http://www.w3.org/2001/XMLSchema" xmlns:xs="http://www.w3.org/2001/XMLSchema" xmlns:p="http://schemas.microsoft.com/office/2006/metadata/properties" xmlns:ns2="0d64ddb3-06c9-48b3-bf66-a7bef03e068e" targetNamespace="http://schemas.microsoft.com/office/2006/metadata/properties" ma:root="true" ma:fieldsID="69dbb53972fa1f73a9bd489ab3df26a4" ns2:_="">
    <xsd:import namespace="0d64ddb3-06c9-48b3-bf66-a7bef03e068e"/>
    <xsd:element name="properties">
      <xsd:complexType>
        <xsd:sequence>
          <xsd:element name="documentManagement">
            <xsd:complexType>
              <xsd:all>
                <xsd:element ref="ns2:Department"/>
                <xsd:element ref="ns2:Compliance"/>
                <xsd:element ref="ns2:EffectiveDate"/>
                <xsd:element ref="ns2:_x0e2b__x0e21__x0e32__x0e22__x0e40__x0e2b__x0e15__x0e38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4ddb3-06c9-48b3-bf66-a7bef03e068e" elementFormDefault="qualified">
    <xsd:import namespace="http://schemas.microsoft.com/office/2006/documentManagement/types"/>
    <xsd:import namespace="http://schemas.microsoft.com/office/infopath/2007/PartnerControls"/>
    <xsd:element name="Department" ma:index="8" ma:displayName="Department" ma:format="Dropdown" ma:internalName="Department">
      <xsd:simpleType>
        <xsd:restriction base="dms:Choice">
          <xsd:enumeration value="AOU"/>
          <xsd:enumeration value="APR"/>
          <xsd:enumeration value="ATA"/>
          <xsd:enumeration value="CLS"/>
          <xsd:enumeration value="CRS"/>
          <xsd:enumeration value="CSB"/>
          <xsd:enumeration value="CSM"/>
          <xsd:enumeration value="CSO"/>
          <xsd:enumeration value="IFM"/>
          <xsd:enumeration value="PD"/>
          <xsd:enumeration value="PPE"/>
          <xsd:enumeration value="SC"/>
          <xsd:enumeration value="SCO"/>
          <xsd:enumeration value="SCP"/>
          <xsd:enumeration value="SD"/>
          <xsd:enumeration value="SDI"/>
          <xsd:enumeration value="SDO"/>
          <xsd:enumeration value="SDP"/>
          <xsd:enumeration value="SES"/>
        </xsd:restriction>
      </xsd:simpleType>
    </xsd:element>
    <xsd:element name="Compliance" ma:index="9" ma:displayName="Compliance" ma:default="" ma:format="Dropdown" ma:internalName="Compliance">
      <xsd:simpleType>
        <xsd:union memberTypes="dms:Text">
          <xsd:simpleType>
            <xsd:restriction base="dms:Choice">
              <xsd:enumeration value="ISO 20000"/>
              <xsd:enumeration value="ISO 27001"/>
              <xsd:enumeration value="General"/>
              <xsd:enumeration value="CMMI"/>
            </xsd:restriction>
          </xsd:simpleType>
        </xsd:union>
      </xsd:simpleType>
    </xsd:element>
    <xsd:element name="EffectiveDate" ma:index="10" ma:displayName="EffectiveDate(yyyy/mm/dd)" ma:default="" ma:internalName="EffectiveDate">
      <xsd:simpleType>
        <xsd:restriction base="dms:Text">
          <xsd:maxLength value="255"/>
        </xsd:restriction>
      </xsd:simpleType>
    </xsd:element>
    <xsd:element name="_x0e2b__x0e21__x0e32__x0e22__x0e40__x0e2b__x0e15__x0e38_" ma:index="11" nillable="true" ma:displayName="หมายเหตุ" ma:internalName="_x0e2b__x0e21__x0e32__x0e22__x0e40__x0e2b__x0e15__x0e38_" ma:readOnly="false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6FCD47-8CB4-4EF6-B536-93A9FE11F4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5BE8D-C122-416F-AC77-870AD89687F8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0d64ddb3-06c9-48b3-bf66-a7bef03e068e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86C62A8-8B91-4094-A301-D6EF81C18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64ddb3-06c9-48b3-bf66-a7bef03e06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PTT Digital Template 2017 V1</Template>
  <TotalTime>5269</TotalTime>
  <Words>1049</Words>
  <Application>Microsoft Office PowerPoint</Application>
  <PresentationFormat>Widescreen</PresentationFormat>
  <Paragraphs>148</Paragraphs>
  <Slides>30</Slides>
  <Notes>14</Notes>
  <HiddenSlides>3</HiddenSlides>
  <MMClips>0</MMClips>
  <ScaleCrop>false</ScaleCrop>
  <HeadingPairs>
    <vt:vector size="10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Links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Calibri</vt:lpstr>
      <vt:lpstr>Prompt</vt:lpstr>
      <vt:lpstr>Tahoma</vt:lpstr>
      <vt:lpstr>PTT Digital Template 2017</vt:lpstr>
      <vt:lpstr>D:\PTT\Project\Alocation-model(Excel)\Documentation\01_Information\เอกสารจาก User\คุณเตย ตาม Email วันที่ 24052021\Input\Merge Allo\Merge Allocation 2022.xlsx</vt:lpstr>
      <vt:lpstr>file:///D:\PTT\Project\Alocation-model(Excel)\Documentation\05_Presentation\Allocation%20System%20Flow%20V002.html</vt:lpstr>
      <vt:lpstr>file:///D:\PTT\Project\Alocation-model(Excel)\Documentation\05_Presentation\Allocation%20System%20Flow%20V002.html</vt:lpstr>
      <vt:lpstr>file:///D:\PTT\Project\Alocation-model(Excel)\Documentation\05_Presentation\Allocation%20System%20Flow%20V002.html</vt:lpstr>
      <vt:lpstr>file:///D:\PTT\Project\Alocation-model(Excel)\Documentation\05_Presentation\Allocation%20System%20Flow%20V002.html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 Ngaongam</dc:creator>
  <cp:lastModifiedBy>Chalida Jitprasert</cp:lastModifiedBy>
  <cp:revision>465</cp:revision>
  <dcterms:created xsi:type="dcterms:W3CDTF">2018-01-12T05:19:24Z</dcterms:created>
  <dcterms:modified xsi:type="dcterms:W3CDTF">2022-03-15T06:56:00Z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0x0101008FD02FAAEF2B9C4AAFE4F573C7FF3766</vt:lpwstr>
  </property>
  <property fmtid="{D5CDD505-2E9C-101B-9397-08002B2CF9AE}" pid="3" name="TemplateUrl">
    <vt:lpwstr/>
  </property>
</Properties>
</file>